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1" r:id="rId2"/>
    <p:sldId id="257" r:id="rId3"/>
    <p:sldId id="262" r:id="rId4"/>
    <p:sldId id="265" r:id="rId5"/>
    <p:sldId id="266" r:id="rId6"/>
    <p:sldId id="263" r:id="rId7"/>
    <p:sldId id="264" r:id="rId8"/>
    <p:sldId id="332" r:id="rId9"/>
    <p:sldId id="258" r:id="rId10"/>
    <p:sldId id="333" r:id="rId11"/>
    <p:sldId id="33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3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85853"/>
  </p:normalViewPr>
  <p:slideViewPr>
    <p:cSldViewPr snapToGrid="0">
      <p:cViewPr>
        <p:scale>
          <a:sx n="117" d="100"/>
          <a:sy n="117" d="100"/>
        </p:scale>
        <p:origin x="552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4.png>
</file>

<file path=ppt/media/image17.png>
</file>

<file path=ppt/media/image18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EEA5FD-3954-C840-9548-845CE47ACBF8}" type="datetimeFigureOut">
              <a:rPr lang="en-US" smtClean="0"/>
              <a:t>3/11/24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6D0585-48FF-5C4C-8852-C4EE6EB911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21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Simulating what is done on the </a:t>
            </a:r>
            <a:r>
              <a:rPr lang="en-US" dirty="0" err="1"/>
              <a:t>Havard</a:t>
            </a:r>
            <a:r>
              <a:rPr lang="en-US" dirty="0"/>
              <a:t> paper for seven atoms (order phases)</a:t>
            </a:r>
          </a:p>
          <a:p>
            <a:pPr marL="171450" indent="-171450">
              <a:buFontTx/>
              <a:buChar char="-"/>
            </a:pPr>
            <a:r>
              <a:rPr lang="en-US" dirty="0"/>
              <a:t>Rydberg excitations are favored but have the blocked constraint</a:t>
            </a:r>
          </a:p>
          <a:p>
            <a:pPr marL="171450" indent="-171450">
              <a:buFontTx/>
              <a:buChar char="-"/>
            </a:pPr>
            <a:r>
              <a:rPr lang="en-US" dirty="0"/>
              <a:t>000 to r0r0r0r</a:t>
            </a:r>
          </a:p>
          <a:p>
            <a:pPr marL="171450" indent="-171450">
              <a:buFontTx/>
              <a:buChar char="-"/>
            </a:pPr>
            <a:r>
              <a:rPr lang="en-US" dirty="0"/>
              <a:t>Ground state with blockade constraint</a:t>
            </a:r>
          </a:p>
          <a:p>
            <a:pPr marL="171450" indent="-171450">
              <a:buFontTx/>
              <a:buChar char="-"/>
            </a:pPr>
            <a:r>
              <a:rPr lang="en-US" dirty="0"/>
              <a:t>Lead by </a:t>
            </a:r>
            <a:r>
              <a:rPr lang="en-US" dirty="0" err="1"/>
              <a:t>phd</a:t>
            </a:r>
            <a:r>
              <a:rPr lang="en-US" dirty="0"/>
              <a:t> student only quench one atom and keep the rest at high </a:t>
            </a:r>
            <a:r>
              <a:rPr lang="en-US" dirty="0" err="1"/>
              <a:t>detunning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6D0585-48FF-5C4C-8852-C4EE6EB911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55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Instead of quench all of the atoms we only quench a few</a:t>
            </a:r>
          </a:p>
          <a:p>
            <a:r>
              <a:rPr lang="en-US" dirty="0"/>
              <a:t>In this case 1</a:t>
            </a:r>
          </a:p>
          <a:p>
            <a:r>
              <a:rPr lang="en-US" dirty="0"/>
              <a:t>Start in Z2 which can sweep up too</a:t>
            </a:r>
          </a:p>
          <a:p>
            <a:r>
              <a:rPr lang="en-US" dirty="0"/>
              <a:t>Quench from three different initial detuning regimes </a:t>
            </a:r>
          </a:p>
          <a:p>
            <a:endParaRPr lang="en-US" dirty="0"/>
          </a:p>
          <a:p>
            <a:r>
              <a:rPr lang="en-US" dirty="0"/>
              <a:t>How to we begin to start to understand what is on?</a:t>
            </a:r>
          </a:p>
          <a:p>
            <a:r>
              <a:rPr lang="en-US" dirty="0"/>
              <a:t>Rydberg fidelity picture is quite a reductive picture </a:t>
            </a:r>
          </a:p>
          <a:p>
            <a:r>
              <a:rPr lang="en-US" dirty="0"/>
              <a:t>Doesn’t tell us about correlations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6D0585-48FF-5C4C-8852-C4EE6EB911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8047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things we can look at is EE</a:t>
            </a:r>
          </a:p>
          <a:p>
            <a:r>
              <a:rPr lang="en-US" dirty="0" err="1"/>
              <a:t>Speficialy</a:t>
            </a:r>
            <a:r>
              <a:rPr lang="en-US" dirty="0"/>
              <a:t> the entanglement </a:t>
            </a:r>
            <a:r>
              <a:rPr lang="en-US" dirty="0" err="1"/>
              <a:t>entropyof</a:t>
            </a:r>
            <a:r>
              <a:rPr lang="en-US" dirty="0"/>
              <a:t> one qubit with compare to the rest</a:t>
            </a:r>
          </a:p>
          <a:p>
            <a:r>
              <a:rPr lang="en-US" dirty="0"/>
              <a:t>How much of the information about one qubit is spread across the rest</a:t>
            </a:r>
          </a:p>
          <a:p>
            <a:endParaRPr lang="en-US" dirty="0"/>
          </a:p>
          <a:p>
            <a:r>
              <a:rPr lang="en-US" dirty="0"/>
              <a:t>Do this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6D0585-48FF-5C4C-8852-C4EE6EB911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853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entangled is atom I with the rest of the system</a:t>
            </a:r>
          </a:p>
          <a:p>
            <a:r>
              <a:rPr lang="en-US" dirty="0"/>
              <a:t>How much information is spread across the rest of the system</a:t>
            </a:r>
          </a:p>
          <a:p>
            <a:endParaRPr lang="en-US" dirty="0"/>
          </a:p>
          <a:p>
            <a:r>
              <a:rPr lang="en-US" dirty="0"/>
              <a:t>Plot this for each qubit to see how entanglement spreads across the system </a:t>
            </a:r>
          </a:p>
          <a:p>
            <a:r>
              <a:rPr lang="en-US" dirty="0"/>
              <a:t>Compare with no quench get rid of background</a:t>
            </a:r>
          </a:p>
          <a:p>
            <a:r>
              <a:rPr lang="en-US" dirty="0"/>
              <a:t>See when this entanglement impulse from the quench site arrives</a:t>
            </a:r>
          </a:p>
          <a:p>
            <a:endParaRPr lang="en-US" dirty="0"/>
          </a:p>
          <a:p>
            <a:r>
              <a:rPr lang="en-US" dirty="0"/>
              <a:t>With the idea of pairs in mind we consider a new </a:t>
            </a:r>
            <a:r>
              <a:rPr lang="en-US" dirty="0" err="1"/>
              <a:t>entanglment</a:t>
            </a:r>
            <a:r>
              <a:rPr lang="en-US" dirty="0"/>
              <a:t> monotone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Red marker indicates a clear </a:t>
            </a:r>
            <a:r>
              <a:rPr lang="en-US" dirty="0" err="1"/>
              <a:t>spreation</a:t>
            </a:r>
            <a:r>
              <a:rPr lang="en-US" dirty="0"/>
              <a:t> between quench and no quench case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Notice key difference between 30 and 24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Linear propagation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Coming in pairs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Pairs introduce a new entanglement monotone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6D0585-48FF-5C4C-8852-C4EE6EB911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76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Coming in pairs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Reduce to pair von </a:t>
            </a:r>
            <a:r>
              <a:rPr lang="en-US" dirty="0" err="1"/>
              <a:t>nuemann</a:t>
            </a:r>
            <a:r>
              <a:rPr lang="en-US" dirty="0"/>
              <a:t> entropy doesn’t work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Pairs introduce a new entanglement monotone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6D0585-48FF-5C4C-8852-C4EE6EB911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87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Concocurrence</a:t>
            </a:r>
            <a:endParaRPr lang="en-US" dirty="0"/>
          </a:p>
          <a:p>
            <a:endParaRPr lang="en-US" dirty="0"/>
          </a:p>
          <a:p>
            <a:r>
              <a:rPr lang="en-US" dirty="0"/>
              <a:t>Allows us to </a:t>
            </a:r>
            <a:r>
              <a:rPr lang="en-US" dirty="0" err="1"/>
              <a:t>quantiry</a:t>
            </a:r>
            <a:r>
              <a:rPr lang="en-US" dirty="0"/>
              <a:t> entanglement between two pair of qubits even for mixed states </a:t>
            </a:r>
          </a:p>
          <a:p>
            <a:endParaRPr lang="en-US" dirty="0"/>
          </a:p>
          <a:p>
            <a:r>
              <a:rPr lang="en-US" dirty="0"/>
              <a:t>0 </a:t>
            </a:r>
            <a:r>
              <a:rPr lang="en-US" dirty="0" err="1"/>
              <a:t>seperable</a:t>
            </a:r>
            <a:r>
              <a:rPr lang="en-US" dirty="0"/>
              <a:t> state</a:t>
            </a:r>
          </a:p>
          <a:p>
            <a:r>
              <a:rPr lang="en-US" dirty="0"/>
              <a:t>1 entangled state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6D0585-48FF-5C4C-8852-C4EE6EB911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2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Calculate concurrence for nearest neighbor pairs in the system</a:t>
            </a:r>
          </a:p>
          <a:p>
            <a:endParaRPr lang="en-US" dirty="0"/>
          </a:p>
          <a:p>
            <a:r>
              <a:rPr lang="en-US" dirty="0"/>
              <a:t>24 case, as we saw with the entanglement </a:t>
            </a:r>
            <a:r>
              <a:rPr lang="en-US" dirty="0" err="1"/>
              <a:t>entrproy</a:t>
            </a:r>
            <a:r>
              <a:rPr lang="en-US" dirty="0"/>
              <a:t> strong pairwise correlations</a:t>
            </a:r>
          </a:p>
          <a:p>
            <a:r>
              <a:rPr lang="en-US" dirty="0"/>
              <a:t>Dimer link </a:t>
            </a:r>
            <a:r>
              <a:rPr lang="en-US" dirty="0" err="1"/>
              <a:t>behaviour</a:t>
            </a:r>
            <a:endParaRPr lang="en-US" dirty="0"/>
          </a:p>
          <a:p>
            <a:endParaRPr lang="en-US" dirty="0"/>
          </a:p>
          <a:p>
            <a:r>
              <a:rPr lang="en-US" dirty="0"/>
              <a:t>30 case this breaks down </a:t>
            </a:r>
          </a:p>
          <a:p>
            <a:endParaRPr lang="en-US" dirty="0"/>
          </a:p>
          <a:p>
            <a:r>
              <a:rPr lang="en-US" dirty="0"/>
              <a:t>Interaction point get quasiparticle jet like </a:t>
            </a:r>
            <a:r>
              <a:rPr lang="en-US" dirty="0" err="1"/>
              <a:t>behaviour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6D0585-48FF-5C4C-8852-C4EE6EB911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37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760830-D2E1-7049-BA07-4DF20C20690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52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2D9AB-BF06-831D-34DB-088A421E6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7EE6B3-1DA9-3091-64B3-674B18FE9C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E3CC9-0A60-4FC5-6CED-53ECF6C67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516F34-B34D-E927-E940-3693A2818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E5D84-D618-9FAA-A67C-B41344EBF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4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94A4D-E97B-2B15-AD86-A4497636D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349B85-8F8B-09E9-6A59-3B1E74B6AF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30CB9-38B6-0B79-813C-CBA617266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57D21-F44B-500A-3A69-D9EB47087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60D24-CCA2-0B1E-80CC-F53823809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74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01A0E6-F28E-CA4A-8FA0-A69BC60570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16B8E8-9E70-46F7-7F83-BAC4F2AEF1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5013C-0C85-CE80-56EF-6DDD70B53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2A4AC-A194-1B31-861F-3A468EB39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C5059-622E-9035-AE0B-0D23072D7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528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B2421-01D7-9860-7D15-C3E634920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3D0AF-D1F1-AF1A-C558-59A35E76E9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41A4A-2EDF-72C3-0ADC-164975D3E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76FBE-BC24-8E0E-D171-8572A4C45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A5CC0-C195-F587-218E-490C2BF84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117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4AE31-17E1-E7F4-F499-3D25BFFB9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16FC1-0A0B-4F43-9DA7-5345D6EF4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B218A-C755-EF5C-196D-770710E5E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673046-7DE3-5FC3-E805-4E59299C2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93A76-93D1-E643-04AB-670C6F3A7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97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76F1F-6AFF-5F3C-6428-4233E9C5B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C8439-D899-C759-5402-13EE100ECE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891D4-5F39-4C19-0149-57DB3F42E2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5093FC-6451-F9FC-28E4-00C5AADB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04B7D-CD66-7CCA-0438-9D3AAFB30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05FC2-087D-5F17-A04E-C47F44977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902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75F23-BBB9-13D5-91F4-CFF1000DA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D1BF69-EFF3-9850-9ACF-AE3668BC12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7AD5C-F6BE-12BB-DAB0-8826051C6E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1C1CEE-CCDF-F95E-0131-F5162CDCBE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C04492-646C-B12D-7A54-848F9CC915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8445A6-515D-2BE6-FD0E-3501E4A43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ED3565-5F4F-F349-ED8A-FB66C6661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66FDAD-9728-F213-45C6-4ED37E4DF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510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58160-68B5-E1BB-5121-4710E3724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DDE955-104C-7BD5-24F2-34CFE5C3A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C20C2B-1DDD-2659-4856-B6CB395FF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B4B812-3327-EAC9-1768-78CA97FF6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251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0725E9-6961-9B67-8067-E9D280E47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4506D5-0949-CC30-B784-2E1D8797F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DD700-202A-2324-2D83-891C50529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94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C7AD0-A742-6067-B7EB-BC3783607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C5D07-BBE2-61BA-31AD-411B7ACEBD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F6F60D-76F1-F437-1C68-261384F4B0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8FE8C-756A-68BF-BB6B-BAA63BA03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07FC3E-A099-B95E-2E44-289FFF392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85017-DBD2-927B-A13F-D4A6E7DB1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625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F8A6D-7E54-A8BF-0858-8B3F199FF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171B96-4776-F860-4B8C-F7854360D0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5C52A9-AA1A-4059-4087-2CD1BC762F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16DAA-8896-8952-2699-3284513F6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CC600-0D69-D71A-8F4B-066156657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9E59E5-B744-BFA7-CE1A-8EF5932B5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25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2614B5-0854-35A9-1D4A-9454A81CB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81284-6036-2AF2-7AD7-67BD08FD4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D0E58-D0BB-D4E7-6EFB-E690323094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6BB802-F10D-AC4B-B930-1B398C38A84D}" type="datetimeFigureOut">
              <a:rPr lang="en-US" smtClean="0"/>
              <a:t>3/11/24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A9CDD-B7A7-7D05-D2C1-A72A1A03B7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71E37-5D0B-44D5-A522-73501928B5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2E05B-3C3D-4C41-A6C9-50C9BA923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241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8.emf"/><Relationship Id="rId4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7.emf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em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4.emf"/><Relationship Id="rId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36.png"/><Relationship Id="rId3" Type="http://schemas.openxmlformats.org/officeDocument/2006/relationships/image" Target="../media/image16.emf"/><Relationship Id="rId7" Type="http://schemas.openxmlformats.org/officeDocument/2006/relationships/image" Target="../media/image19.emf"/><Relationship Id="rId12" Type="http://schemas.openxmlformats.org/officeDocument/2006/relationships/image" Target="../media/image3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34.png"/><Relationship Id="rId5" Type="http://schemas.openxmlformats.org/officeDocument/2006/relationships/image" Target="../media/image18.emf"/><Relationship Id="rId10" Type="http://schemas.openxmlformats.org/officeDocument/2006/relationships/image" Target="../media/image33.png"/><Relationship Id="rId4" Type="http://schemas.openxmlformats.org/officeDocument/2006/relationships/image" Target="../media/image17.emf"/><Relationship Id="rId9" Type="http://schemas.openxmlformats.org/officeDocument/2006/relationships/image" Target="../media/image2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1BFA40-274D-7258-42B4-F24F1424268D}"/>
              </a:ext>
            </a:extLst>
          </p:cNvPr>
          <p:cNvSpPr txBox="1"/>
          <p:nvPr/>
        </p:nvSpPr>
        <p:spPr>
          <a:xfrm>
            <a:off x="430925" y="336331"/>
            <a:ext cx="45526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Adiabatic Sweep + Global Quench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D01392-02EB-B1B1-4A93-48C4DA722A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3343" y="3534465"/>
            <a:ext cx="6011924" cy="28000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635EE3-B6FD-9778-A252-AEADC473DF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9115" y="1208709"/>
            <a:ext cx="4717498" cy="1968500"/>
          </a:xfrm>
          <a:prstGeom prst="rect">
            <a:avLst/>
          </a:prstGeom>
        </p:spPr>
      </p:pic>
      <p:pic>
        <p:nvPicPr>
          <p:cNvPr id="9" name="ryd_bar_vne_animation">
            <a:hlinkClick r:id="" action="ppaction://media"/>
            <a:extLst>
              <a:ext uri="{FF2B5EF4-FFF2-40B4-BE49-F238E27FC236}">
                <a16:creationId xmlns:a16="http://schemas.microsoft.com/office/drawing/2014/main" id="{F2D1E538-C746-CD49-3E64-5544167851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5843" y="1769614"/>
            <a:ext cx="5294553" cy="3529702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59B3022-534F-C8F1-7263-3328C45DEFAD}"/>
              </a:ext>
            </a:extLst>
          </p:cNvPr>
          <p:cNvSpPr/>
          <p:nvPr/>
        </p:nvSpPr>
        <p:spPr>
          <a:xfrm>
            <a:off x="489339" y="1951972"/>
            <a:ext cx="375958" cy="375958"/>
          </a:xfrm>
          <a:prstGeom prst="ellipse">
            <a:avLst/>
          </a:prstGeom>
          <a:gradFill>
            <a:gsLst>
              <a:gs pos="0">
                <a:srgbClr val="EEE71D">
                  <a:lumMod val="72000"/>
                  <a:lumOff val="28000"/>
                </a:srgbClr>
              </a:gs>
              <a:gs pos="33000">
                <a:srgbClr val="EEE71D"/>
              </a:gs>
              <a:gs pos="100000">
                <a:srgbClr val="EEE71D">
                  <a:lumMod val="75000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515383D-1A52-D7D9-1B82-129EBD45B159}"/>
              </a:ext>
            </a:extLst>
          </p:cNvPr>
          <p:cNvSpPr/>
          <p:nvPr/>
        </p:nvSpPr>
        <p:spPr>
          <a:xfrm>
            <a:off x="452896" y="4720048"/>
            <a:ext cx="375958" cy="375958"/>
          </a:xfrm>
          <a:prstGeom prst="ellipse">
            <a:avLst/>
          </a:prstGeom>
          <a:gradFill>
            <a:gsLst>
              <a:gs pos="0">
                <a:srgbClr val="440256">
                  <a:lumMod val="84606"/>
                  <a:lumOff val="15394"/>
                </a:srgbClr>
              </a:gs>
              <a:gs pos="50000">
                <a:srgbClr val="440256"/>
              </a:gs>
              <a:gs pos="100000">
                <a:srgbClr val="440256">
                  <a:lumMod val="41964"/>
                </a:srgb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69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AF5106-B60E-370A-24E2-9AE4F9C6F1A6}"/>
              </a:ext>
            </a:extLst>
          </p:cNvPr>
          <p:cNvSpPr txBox="1"/>
          <p:nvPr/>
        </p:nvSpPr>
        <p:spPr>
          <a:xfrm>
            <a:off x="430925" y="336331"/>
            <a:ext cx="3019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Eigenenergy spectrum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B46CC6-BA60-21E2-E57B-5D4506AD9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925" y="4550554"/>
            <a:ext cx="7772400" cy="18431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4D95EF-ABCB-84CA-2DB5-CF85D22B7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120" y="4425986"/>
            <a:ext cx="3797880" cy="20923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2D7E21-F4FC-B0CE-5D75-6F828C0D8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120" y="1385862"/>
            <a:ext cx="3797879" cy="20923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EDCCC1A-C8AD-CF03-C269-13D9CA95F5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925" y="1588461"/>
            <a:ext cx="7772400" cy="184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031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yd_bar_vne_animation">
            <a:hlinkClick r:id="" action="ppaction://media"/>
            <a:extLst>
              <a:ext uri="{FF2B5EF4-FFF2-40B4-BE49-F238E27FC236}">
                <a16:creationId xmlns:a16="http://schemas.microsoft.com/office/drawing/2014/main" id="{D007FC7B-49AB-74FB-8F40-377648D5F1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4723" y="1125703"/>
            <a:ext cx="6564696" cy="43764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C7DC96-06B9-4287-554D-22AC3F6252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8582" y="2012859"/>
            <a:ext cx="5141063" cy="283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23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1BFA40-274D-7258-42B4-F24F1424268D}"/>
              </a:ext>
            </a:extLst>
          </p:cNvPr>
          <p:cNvSpPr txBox="1"/>
          <p:nvPr/>
        </p:nvSpPr>
        <p:spPr>
          <a:xfrm>
            <a:off x="430925" y="336331"/>
            <a:ext cx="2348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Local Quenching </a:t>
            </a:r>
          </a:p>
        </p:txBody>
      </p:sp>
      <p:pic>
        <p:nvPicPr>
          <p:cNvPr id="6" name="Picture 5" descr="A graph of a number of colored lines&#10;&#10;Description automatically generated with medium confidence">
            <a:extLst>
              <a:ext uri="{FF2B5EF4-FFF2-40B4-BE49-F238E27FC236}">
                <a16:creationId xmlns:a16="http://schemas.microsoft.com/office/drawing/2014/main" id="{C3B21E20-F558-5146-AC30-3D4738813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654" y="2625341"/>
            <a:ext cx="4176575" cy="2034924"/>
          </a:xfrm>
          <a:prstGeom prst="rect">
            <a:avLst/>
          </a:prstGeom>
        </p:spPr>
      </p:pic>
      <p:pic>
        <p:nvPicPr>
          <p:cNvPr id="8" name="Picture 7" descr="A graph of a number of colored lines&#10;&#10;Description automatically generated with medium confidence">
            <a:extLst>
              <a:ext uri="{FF2B5EF4-FFF2-40B4-BE49-F238E27FC236}">
                <a16:creationId xmlns:a16="http://schemas.microsoft.com/office/drawing/2014/main" id="{8B9CFE62-CE8F-5503-819E-28677B9053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7654" y="4676031"/>
            <a:ext cx="4176575" cy="2102640"/>
          </a:xfrm>
          <a:prstGeom prst="rect">
            <a:avLst/>
          </a:prstGeom>
        </p:spPr>
      </p:pic>
      <p:pic>
        <p:nvPicPr>
          <p:cNvPr id="10" name="Picture 9" descr="A graph of a number of colored lines&#10;&#10;Description automatically generated with medium confidence">
            <a:extLst>
              <a:ext uri="{FF2B5EF4-FFF2-40B4-BE49-F238E27FC236}">
                <a16:creationId xmlns:a16="http://schemas.microsoft.com/office/drawing/2014/main" id="{8DA577A5-A4A7-45E8-E465-0B3D5E2C08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7654" y="600963"/>
            <a:ext cx="4176575" cy="201383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67BC65A-63A5-4D51-C356-68D072FA3EC6}"/>
                  </a:ext>
                </a:extLst>
              </p:cNvPr>
              <p:cNvSpPr txBox="1"/>
              <p:nvPr/>
            </p:nvSpPr>
            <p:spPr>
              <a:xfrm>
                <a:off x="430924" y="1238547"/>
                <a:ext cx="3703753" cy="36933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/>
                  <a:t>Atoms initially set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ℤ</m:t>
                        </m:r>
                      </m:e>
                      <m:sub>
                        <m:r>
                          <a:rPr lang="en-GB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/>
                  <a:t> state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/>
                  <a:t>Quench atom 1 at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GB" sz="2000" b="0" i="0" smtClean="0">
                        <a:latin typeface="Cambria Math" panose="02040503050406030204" pitchFamily="18" charset="0"/>
                      </a:rPr>
                      <m:t>t</m:t>
                    </m:r>
                    <m:r>
                      <a:rPr lang="en-GB" sz="2000" b="0" i="0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GB" sz="2000" b="0" i="1" smtClean="0">
                        <a:latin typeface="Cambria Math" panose="02040503050406030204" pitchFamily="18" charset="0"/>
                      </a:rPr>
                      <m:t>0.05 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en-GB" sz="2000" b="0" dirty="0">
                  <a:ea typeface="Cambria Math" panose="020405030504060302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/>
                  <a:t>Rabi frequency is constant: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Ω</m:t>
                    </m:r>
                    <m:d>
                      <m:dPr>
                        <m:ctrlPr>
                          <a:rPr lang="en-GB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m:rPr>
                        <m:lit/>
                      </m:rPr>
                      <a:rPr lang="en-GB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2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n-GB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sz="2000" dirty="0"/>
                  <a:t> 4.00 (MHz)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000" dirty="0"/>
                  <a:t>Nearest Neighbor interaction: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1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GB" sz="2000" b="1" i="1"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GB" sz="2000" b="1" i="1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GB" sz="2000" b="1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000" b="1" i="1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GB" sz="2000" b="1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GB" sz="2000" b="1" i="1">
                            <a:latin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GB" sz="2000" b="1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lit/>
                      </m:rPr>
                      <a:rPr lang="en-GB" sz="2000" b="1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GB" sz="2000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GB" sz="2000" b="1" i="1" smtClean="0">
                        <a:latin typeface="Cambria Math" panose="02040503050406030204" pitchFamily="18" charset="0"/>
                      </a:rPr>
                      <m:t>𝟐</m:t>
                    </m:r>
                    <m:r>
                      <a:rPr lang="en-GB" sz="20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𝝅</m:t>
                    </m:r>
                    <m:r>
                      <a:rPr lang="en-GB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2000" b="1" i="1" smtClean="0">
                        <a:latin typeface="Cambria Math" panose="02040503050406030204" pitchFamily="18" charset="0"/>
                      </a:rPr>
                      <m:t>𝟑𝟏</m:t>
                    </m:r>
                    <m:r>
                      <a:rPr lang="en-GB" sz="2000" b="1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GB" sz="2000" b="1" i="1" smtClean="0">
                        <a:latin typeface="Cambria Math" panose="02040503050406030204" pitchFamily="18" charset="0"/>
                      </a:rPr>
                      <m:t>𝟖</m:t>
                    </m:r>
                  </m:oMath>
                </a14:m>
                <a:r>
                  <a:rPr lang="en-US" sz="2000" b="1" dirty="0"/>
                  <a:t> (MHz)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67BC65A-63A5-4D51-C356-68D072FA3E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924" y="1238547"/>
                <a:ext cx="3703753" cy="3693319"/>
              </a:xfrm>
              <a:prstGeom prst="rect">
                <a:avLst/>
              </a:prstGeom>
              <a:blipFill>
                <a:blip r:embed="rId6"/>
                <a:stretch>
                  <a:fillRect l="-17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A313CD2-2519-436A-E42D-801B13747464}"/>
              </a:ext>
            </a:extLst>
          </p:cNvPr>
          <p:cNvCxnSpPr>
            <a:cxnSpLocks/>
          </p:cNvCxnSpPr>
          <p:nvPr/>
        </p:nvCxnSpPr>
        <p:spPr>
          <a:xfrm>
            <a:off x="7984478" y="685812"/>
            <a:ext cx="0" cy="1337481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333CD66-7BF6-7869-1A9B-962F2F61CFD1}"/>
                  </a:ext>
                </a:extLst>
              </p:cNvPr>
              <p:cNvSpPr txBox="1"/>
              <p:nvPr/>
            </p:nvSpPr>
            <p:spPr>
              <a:xfrm>
                <a:off x="6009902" y="1115308"/>
                <a:ext cx="1792863" cy="4925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=24.0 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333CD66-7BF6-7869-1A9B-962F2F61CF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9902" y="1115308"/>
                <a:ext cx="1792863" cy="492571"/>
              </a:xfrm>
              <a:prstGeom prst="rect">
                <a:avLst/>
              </a:prstGeom>
              <a:blipFill>
                <a:blip r:embed="rId7"/>
                <a:stretch>
                  <a:fillRect r="-2113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9C7FA85-242A-C9A5-6A76-FFAAA5BB3499}"/>
              </a:ext>
            </a:extLst>
          </p:cNvPr>
          <p:cNvCxnSpPr>
            <a:cxnSpLocks/>
          </p:cNvCxnSpPr>
          <p:nvPr/>
        </p:nvCxnSpPr>
        <p:spPr>
          <a:xfrm>
            <a:off x="7984478" y="2753218"/>
            <a:ext cx="0" cy="1337481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384AE9E-D200-9A2F-0A4A-D801D58BF3F1}"/>
                  </a:ext>
                </a:extLst>
              </p:cNvPr>
              <p:cNvSpPr txBox="1"/>
              <p:nvPr/>
            </p:nvSpPr>
            <p:spPr>
              <a:xfrm>
                <a:off x="6009902" y="3182714"/>
                <a:ext cx="1792863" cy="4925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=30.0 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384AE9E-D200-9A2F-0A4A-D801D58BF3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09902" y="3182714"/>
                <a:ext cx="1792863" cy="492571"/>
              </a:xfrm>
              <a:prstGeom prst="rect">
                <a:avLst/>
              </a:prstGeom>
              <a:blipFill>
                <a:blip r:embed="rId8"/>
                <a:stretch>
                  <a:fillRect r="-2113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3BF8105-B943-B37B-78BA-AD99F5BCC4B5}"/>
              </a:ext>
            </a:extLst>
          </p:cNvPr>
          <p:cNvCxnSpPr>
            <a:cxnSpLocks/>
          </p:cNvCxnSpPr>
          <p:nvPr/>
        </p:nvCxnSpPr>
        <p:spPr>
          <a:xfrm>
            <a:off x="7984478" y="4803533"/>
            <a:ext cx="0" cy="1337481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97EA8E-EF4A-3339-B2E6-0BE1E2390998}"/>
                  </a:ext>
                </a:extLst>
              </p:cNvPr>
              <p:cNvSpPr txBox="1"/>
              <p:nvPr/>
            </p:nvSpPr>
            <p:spPr>
              <a:xfrm>
                <a:off x="5263839" y="5243237"/>
                <a:ext cx="2566087" cy="4937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num>
                      <m:den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=31.8 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697EA8E-EF4A-3339-B2E6-0BE1E23909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63839" y="5243237"/>
                <a:ext cx="2566087" cy="493790"/>
              </a:xfrm>
              <a:prstGeom prst="rect">
                <a:avLst/>
              </a:prstGeom>
              <a:blipFill>
                <a:blip r:embed="rId9"/>
                <a:stretch>
                  <a:fillRect r="-985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EA7F7AD-E941-0EC1-A932-DAA781D54438}"/>
              </a:ext>
            </a:extLst>
          </p:cNvPr>
          <p:cNvCxnSpPr>
            <a:cxnSpLocks/>
          </p:cNvCxnSpPr>
          <p:nvPr/>
        </p:nvCxnSpPr>
        <p:spPr>
          <a:xfrm>
            <a:off x="7430947" y="2187615"/>
            <a:ext cx="627731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C51A2FF-4601-8651-740F-05B8AAD2BA05}"/>
                  </a:ext>
                </a:extLst>
              </p:cNvPr>
              <p:cNvSpPr txBox="1"/>
              <p:nvPr/>
            </p:nvSpPr>
            <p:spPr>
              <a:xfrm>
                <a:off x="5519856" y="1946309"/>
                <a:ext cx="1914050" cy="4925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Quench to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 = 0  </a:t>
                </a: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C51A2FF-4601-8651-740F-05B8AAD2BA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9856" y="1946309"/>
                <a:ext cx="1914050" cy="492571"/>
              </a:xfrm>
              <a:prstGeom prst="rect">
                <a:avLst/>
              </a:prstGeom>
              <a:blipFill>
                <a:blip r:embed="rId10"/>
                <a:stretch>
                  <a:fillRect l="-2632" r="-1316" b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Oval 26">
            <a:extLst>
              <a:ext uri="{FF2B5EF4-FFF2-40B4-BE49-F238E27FC236}">
                <a16:creationId xmlns:a16="http://schemas.microsoft.com/office/drawing/2014/main" id="{43E0FBC7-00D0-40D0-C1B3-28597000D648}"/>
              </a:ext>
            </a:extLst>
          </p:cNvPr>
          <p:cNvSpPr/>
          <p:nvPr/>
        </p:nvSpPr>
        <p:spPr>
          <a:xfrm>
            <a:off x="8200830" y="2130971"/>
            <a:ext cx="113288" cy="113288"/>
          </a:xfrm>
          <a:prstGeom prst="ellipse">
            <a:avLst/>
          </a:prstGeom>
          <a:solidFill>
            <a:srgbClr val="FF0000">
              <a:alpha val="3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FFBA757-FAB6-13AD-FC24-491F5758F2A8}"/>
              </a:ext>
            </a:extLst>
          </p:cNvPr>
          <p:cNvSpPr/>
          <p:nvPr/>
        </p:nvSpPr>
        <p:spPr>
          <a:xfrm>
            <a:off x="8195254" y="4188822"/>
            <a:ext cx="113288" cy="113288"/>
          </a:xfrm>
          <a:prstGeom prst="ellipse">
            <a:avLst/>
          </a:prstGeom>
          <a:solidFill>
            <a:srgbClr val="FF0000">
              <a:alpha val="3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1BCBC20-C9BF-1927-2E3E-D08BB5CCAD56}"/>
              </a:ext>
            </a:extLst>
          </p:cNvPr>
          <p:cNvSpPr/>
          <p:nvPr/>
        </p:nvSpPr>
        <p:spPr>
          <a:xfrm>
            <a:off x="8213930" y="6217794"/>
            <a:ext cx="106186" cy="106186"/>
          </a:xfrm>
          <a:prstGeom prst="ellipse">
            <a:avLst/>
          </a:prstGeom>
          <a:solidFill>
            <a:srgbClr val="FF0000">
              <a:alpha val="3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AD8C023-AD06-5E39-5535-2823BA2D798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0924" y="4388005"/>
            <a:ext cx="3517900" cy="23749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D0B44857-87FB-95DB-4EBD-7EEC10FEAB62}"/>
              </a:ext>
            </a:extLst>
          </p:cNvPr>
          <p:cNvSpPr txBox="1"/>
          <p:nvPr/>
        </p:nvSpPr>
        <p:spPr>
          <a:xfrm>
            <a:off x="2986259" y="5403808"/>
            <a:ext cx="712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Atom 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CA2B7E1-819C-A075-D061-AF45C543AE3B}"/>
              </a:ext>
            </a:extLst>
          </p:cNvPr>
          <p:cNvSpPr txBox="1"/>
          <p:nvPr/>
        </p:nvSpPr>
        <p:spPr>
          <a:xfrm>
            <a:off x="2913322" y="4790833"/>
            <a:ext cx="8580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53FF"/>
                </a:solidFill>
              </a:rPr>
              <a:t>Atom 2-9</a:t>
            </a:r>
          </a:p>
        </p:txBody>
      </p:sp>
    </p:spTree>
    <p:extLst>
      <p:ext uri="{BB962C8B-B14F-4D97-AF65-F5344CB8AC3E}">
        <p14:creationId xmlns:p14="http://schemas.microsoft.com/office/powerpoint/2010/main" val="419590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1BFA40-274D-7258-42B4-F24F1424268D}"/>
              </a:ext>
            </a:extLst>
          </p:cNvPr>
          <p:cNvSpPr txBox="1"/>
          <p:nvPr/>
        </p:nvSpPr>
        <p:spPr>
          <a:xfrm>
            <a:off x="430925" y="336331"/>
            <a:ext cx="53657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Local Quenching: Entanglement entropy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702BED5-DF24-4DD2-063C-E26B00E4F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1121068" y="2981242"/>
            <a:ext cx="3560582" cy="258251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82622AD-7E6E-C463-44A4-CB7DA9755B32}"/>
              </a:ext>
            </a:extLst>
          </p:cNvPr>
          <p:cNvSpPr/>
          <p:nvPr/>
        </p:nvSpPr>
        <p:spPr>
          <a:xfrm>
            <a:off x="471915" y="2105368"/>
            <a:ext cx="364994" cy="389859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0CC690-17DD-D288-13B2-1DE9BE9CB305}"/>
              </a:ext>
            </a:extLst>
          </p:cNvPr>
          <p:cNvSpPr txBox="1"/>
          <p:nvPr/>
        </p:nvSpPr>
        <p:spPr>
          <a:xfrm>
            <a:off x="842830" y="2125895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i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3DD0B92-E9CB-008A-3567-C3A3AC439F5B}"/>
              </a:ext>
            </a:extLst>
          </p:cNvPr>
          <p:cNvSpPr/>
          <p:nvPr/>
        </p:nvSpPr>
        <p:spPr>
          <a:xfrm>
            <a:off x="471915" y="1330076"/>
            <a:ext cx="364995" cy="717160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FD29B3D-E6B0-4F75-F8B7-E7FFB9C98938}"/>
              </a:ext>
            </a:extLst>
          </p:cNvPr>
          <p:cNvSpPr/>
          <p:nvPr/>
        </p:nvSpPr>
        <p:spPr>
          <a:xfrm>
            <a:off x="477739" y="2553358"/>
            <a:ext cx="364995" cy="2357827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34E108-FD18-80DD-B1CD-EF592B7D5C62}"/>
              </a:ext>
            </a:extLst>
          </p:cNvPr>
          <p:cNvSpPr txBox="1"/>
          <p:nvPr/>
        </p:nvSpPr>
        <p:spPr>
          <a:xfrm>
            <a:off x="822903" y="3547605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522492-C07A-51B4-5D2A-10E51BE3D304}"/>
              </a:ext>
            </a:extLst>
          </p:cNvPr>
          <p:cNvSpPr txBox="1"/>
          <p:nvPr/>
        </p:nvSpPr>
        <p:spPr>
          <a:xfrm>
            <a:off x="836909" y="147101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5DAC930-5F55-F9D3-E309-9726931B824E}"/>
                  </a:ext>
                </a:extLst>
              </p:cNvPr>
              <p:cNvSpPr txBox="1"/>
              <p:nvPr/>
            </p:nvSpPr>
            <p:spPr>
              <a:xfrm>
                <a:off x="1167157" y="1330076"/>
                <a:ext cx="4400890" cy="2164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GB" b="0" dirty="0"/>
                  <a:t>Reduced density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𝑇𝑟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VNE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𝐸𝐸</m:t>
                        </m:r>
                      </m:sub>
                    </m:sSub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𝑇𝑟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𝑙𝑛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Bipartite entanglement between each qubit and rest of the system </a:t>
                </a:r>
                <a:endParaRPr lang="en-GB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𝑞𝑢𝑒𝑛𝑐h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=0.05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5DAC930-5F55-F9D3-E309-9726931B8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157" y="1330076"/>
                <a:ext cx="4400890" cy="2164695"/>
              </a:xfrm>
              <a:prstGeom prst="rect">
                <a:avLst/>
              </a:prstGeom>
              <a:blipFill>
                <a:blip r:embed="rId4"/>
                <a:stretch>
                  <a:fillRect l="-862" b="-11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5244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1BFA40-274D-7258-42B4-F24F1424268D}"/>
              </a:ext>
            </a:extLst>
          </p:cNvPr>
          <p:cNvSpPr txBox="1"/>
          <p:nvPr/>
        </p:nvSpPr>
        <p:spPr>
          <a:xfrm>
            <a:off x="430925" y="336331"/>
            <a:ext cx="53657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Local Quenching: Entanglement entropy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5E3878-FA46-A80D-B647-B0ECA8A6D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967" y="585716"/>
            <a:ext cx="5818920" cy="28716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8ABF61-EAC1-3C24-EEE0-7537E9B3A8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7676" y="3677704"/>
            <a:ext cx="5818921" cy="287167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702BED5-DF24-4DD2-063C-E26B00E4F9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-1121068" y="2981242"/>
            <a:ext cx="3560582" cy="258251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82622AD-7E6E-C463-44A4-CB7DA9755B32}"/>
              </a:ext>
            </a:extLst>
          </p:cNvPr>
          <p:cNvSpPr/>
          <p:nvPr/>
        </p:nvSpPr>
        <p:spPr>
          <a:xfrm>
            <a:off x="471915" y="2105368"/>
            <a:ext cx="364994" cy="389859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30CC690-17DD-D288-13B2-1DE9BE9CB305}"/>
              </a:ext>
            </a:extLst>
          </p:cNvPr>
          <p:cNvSpPr txBox="1"/>
          <p:nvPr/>
        </p:nvSpPr>
        <p:spPr>
          <a:xfrm>
            <a:off x="842830" y="2125895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i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63DD0B92-E9CB-008A-3567-C3A3AC439F5B}"/>
              </a:ext>
            </a:extLst>
          </p:cNvPr>
          <p:cNvSpPr/>
          <p:nvPr/>
        </p:nvSpPr>
        <p:spPr>
          <a:xfrm>
            <a:off x="471915" y="1330076"/>
            <a:ext cx="364995" cy="717160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5FD29B3D-E6B0-4F75-F8B7-E7FFB9C98938}"/>
              </a:ext>
            </a:extLst>
          </p:cNvPr>
          <p:cNvSpPr/>
          <p:nvPr/>
        </p:nvSpPr>
        <p:spPr>
          <a:xfrm>
            <a:off x="477739" y="2553358"/>
            <a:ext cx="364995" cy="2357827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34E108-FD18-80DD-B1CD-EF592B7D5C62}"/>
              </a:ext>
            </a:extLst>
          </p:cNvPr>
          <p:cNvSpPr txBox="1"/>
          <p:nvPr/>
        </p:nvSpPr>
        <p:spPr>
          <a:xfrm>
            <a:off x="822903" y="3547605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522492-C07A-51B4-5D2A-10E51BE3D304}"/>
              </a:ext>
            </a:extLst>
          </p:cNvPr>
          <p:cNvSpPr txBox="1"/>
          <p:nvPr/>
        </p:nvSpPr>
        <p:spPr>
          <a:xfrm>
            <a:off x="836909" y="147101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B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5DAC930-5F55-F9D3-E309-9726931B824E}"/>
                  </a:ext>
                </a:extLst>
              </p:cNvPr>
              <p:cNvSpPr txBox="1"/>
              <p:nvPr/>
            </p:nvSpPr>
            <p:spPr>
              <a:xfrm>
                <a:off x="1167157" y="1330076"/>
                <a:ext cx="4400890" cy="2164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GB" b="0" dirty="0"/>
                  <a:t>Reduced density matrix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FFC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𝑇𝑟</m:t>
                        </m:r>
                      </m:e>
                      <m:sub>
                        <m:r>
                          <a:rPr lang="en-GB" b="0" i="1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VNE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𝐸𝐸</m:t>
                        </m:r>
                      </m:sub>
                    </m:sSub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𝜌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=−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𝑇𝑟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𝑙𝑛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GB" b="0" i="0" smtClean="0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en-US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dirty="0"/>
                  <a:t>Bipartite entanglement between each qubit and rest of the system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𝑞𝑢𝑒𝑛𝑐h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=0.05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5DAC930-5F55-F9D3-E309-9726931B82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7157" y="1330076"/>
                <a:ext cx="4400890" cy="2164695"/>
              </a:xfrm>
              <a:prstGeom prst="rect">
                <a:avLst/>
              </a:prstGeom>
              <a:blipFill>
                <a:blip r:embed="rId6"/>
                <a:stretch>
                  <a:fillRect l="-862" b="-11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A711DCB-25D4-656E-57FE-78390FEA7574}"/>
                  </a:ext>
                </a:extLst>
              </p:cNvPr>
              <p:cNvSpPr txBox="1"/>
              <p:nvPr/>
            </p:nvSpPr>
            <p:spPr>
              <a:xfrm rot="16200000">
                <a:off x="5138049" y="1443427"/>
                <a:ext cx="1792863" cy="4925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=24.0 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A711DCB-25D4-656E-57FE-78390FEA75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5138049" y="1443427"/>
                <a:ext cx="1792863" cy="492571"/>
              </a:xfrm>
              <a:prstGeom prst="rect">
                <a:avLst/>
              </a:prstGeom>
              <a:blipFill>
                <a:blip r:embed="rId7"/>
                <a:stretch>
                  <a:fillRect t="-1408" r="-153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370B4B2-DAF9-628D-295A-2703E0453506}"/>
                  </a:ext>
                </a:extLst>
              </p:cNvPr>
              <p:cNvSpPr txBox="1"/>
              <p:nvPr/>
            </p:nvSpPr>
            <p:spPr>
              <a:xfrm rot="16200000">
                <a:off x="5046430" y="4494980"/>
                <a:ext cx="1792863" cy="4925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=30.0 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370B4B2-DAF9-628D-295A-2703E04535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5046430" y="4494980"/>
                <a:ext cx="1792863" cy="492571"/>
              </a:xfrm>
              <a:prstGeom prst="rect">
                <a:avLst/>
              </a:prstGeom>
              <a:blipFill>
                <a:blip r:embed="rId8"/>
                <a:stretch>
                  <a:fillRect t="-1399" r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59E31CA3-83E6-318B-3D70-0D45339B8D49}"/>
              </a:ext>
            </a:extLst>
          </p:cNvPr>
          <p:cNvSpPr txBox="1"/>
          <p:nvPr/>
        </p:nvSpPr>
        <p:spPr>
          <a:xfrm>
            <a:off x="2284917" y="4049609"/>
            <a:ext cx="2181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 Quench Atom 1</a:t>
            </a:r>
          </a:p>
          <a:p>
            <a:r>
              <a:rPr lang="en-US" dirty="0"/>
              <a:t>No Quench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3757ADC-B9FC-644D-EF63-8A102239F9B0}"/>
              </a:ext>
            </a:extLst>
          </p:cNvPr>
          <p:cNvCxnSpPr>
            <a:cxnSpLocks/>
          </p:cNvCxnSpPr>
          <p:nvPr/>
        </p:nvCxnSpPr>
        <p:spPr>
          <a:xfrm>
            <a:off x="1813863" y="4217995"/>
            <a:ext cx="47105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54C1365-1614-95B8-207F-C24A3D07B1AF}"/>
              </a:ext>
            </a:extLst>
          </p:cNvPr>
          <p:cNvCxnSpPr>
            <a:cxnSpLocks/>
          </p:cNvCxnSpPr>
          <p:nvPr/>
        </p:nvCxnSpPr>
        <p:spPr>
          <a:xfrm>
            <a:off x="1813863" y="4519920"/>
            <a:ext cx="47105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7A3F45A-E3CE-5DD9-8A52-E8CD8E2032B0}"/>
              </a:ext>
            </a:extLst>
          </p:cNvPr>
          <p:cNvSpPr/>
          <p:nvPr/>
        </p:nvSpPr>
        <p:spPr>
          <a:xfrm>
            <a:off x="1741540" y="4026851"/>
            <a:ext cx="2706277" cy="717160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4517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9030C3-34FC-1C85-0089-3DAA6AFD6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194" y="3723558"/>
            <a:ext cx="6051550" cy="29864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5215577-24EF-3F36-5F5F-24290A039327}"/>
                  </a:ext>
                </a:extLst>
              </p:cNvPr>
              <p:cNvSpPr txBox="1"/>
              <p:nvPr/>
            </p:nvSpPr>
            <p:spPr>
              <a:xfrm rot="16200000">
                <a:off x="3783463" y="4759706"/>
                <a:ext cx="2566087" cy="49379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i="1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num>
                      <m:den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=31.8 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5215577-24EF-3F36-5F5F-24290A0393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3783463" y="4759706"/>
                <a:ext cx="2566087" cy="493790"/>
              </a:xfrm>
              <a:prstGeom prst="rect">
                <a:avLst/>
              </a:prstGeom>
              <a:blipFill>
                <a:blip r:embed="rId4"/>
                <a:stretch>
                  <a:fillRect t="-1478" r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08911D56-211D-C45F-7EB3-5EC7D82B6D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0711" y="683192"/>
            <a:ext cx="6051550" cy="298647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FA9714A-CC1B-EC13-AD15-25CCB2273398}"/>
                  </a:ext>
                </a:extLst>
              </p:cNvPr>
              <p:cNvSpPr txBox="1"/>
              <p:nvPr/>
            </p:nvSpPr>
            <p:spPr>
              <a:xfrm rot="16200000">
                <a:off x="4143474" y="1579434"/>
                <a:ext cx="1864538" cy="4925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=30.0 </m:t>
                    </m:r>
                  </m:oMath>
                </a14:m>
                <a:r>
                  <a:rPr lang="en-US" dirty="0">
                    <a:solidFill>
                      <a:srgbClr val="0070C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FA9714A-CC1B-EC13-AD15-25CCB22733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4143474" y="1579434"/>
                <a:ext cx="1864538" cy="492571"/>
              </a:xfrm>
              <a:prstGeom prst="rect">
                <a:avLst/>
              </a:prstGeom>
              <a:blipFill>
                <a:blip r:embed="rId6"/>
                <a:stretch>
                  <a:fillRect r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410260A8-2DE8-57B2-7216-A66F58D594C3}"/>
              </a:ext>
            </a:extLst>
          </p:cNvPr>
          <p:cNvSpPr txBox="1"/>
          <p:nvPr/>
        </p:nvSpPr>
        <p:spPr>
          <a:xfrm>
            <a:off x="430925" y="336331"/>
            <a:ext cx="34158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Local Quenching: Entanglement entropy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6CE956-39AA-BE5C-BE9B-7DB3A7F9D120}"/>
              </a:ext>
            </a:extLst>
          </p:cNvPr>
          <p:cNvSpPr txBox="1"/>
          <p:nvPr/>
        </p:nvSpPr>
        <p:spPr>
          <a:xfrm>
            <a:off x="1570570" y="3333849"/>
            <a:ext cx="21816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 Quench Atom 1</a:t>
            </a:r>
          </a:p>
          <a:p>
            <a:r>
              <a:rPr lang="en-US" dirty="0"/>
              <a:t>No Quench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4FDAA54-88C1-3EDB-0287-3374E743B251}"/>
              </a:ext>
            </a:extLst>
          </p:cNvPr>
          <p:cNvCxnSpPr>
            <a:cxnSpLocks/>
          </p:cNvCxnSpPr>
          <p:nvPr/>
        </p:nvCxnSpPr>
        <p:spPr>
          <a:xfrm>
            <a:off x="1099516" y="3502235"/>
            <a:ext cx="471054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62423C0-06B0-3D6C-53AA-6B931E02B288}"/>
              </a:ext>
            </a:extLst>
          </p:cNvPr>
          <p:cNvCxnSpPr>
            <a:cxnSpLocks/>
          </p:cNvCxnSpPr>
          <p:nvPr/>
        </p:nvCxnSpPr>
        <p:spPr>
          <a:xfrm>
            <a:off x="1099516" y="3804160"/>
            <a:ext cx="47105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F25A3A4B-9218-22A6-9FFF-FA25B388D147}"/>
              </a:ext>
            </a:extLst>
          </p:cNvPr>
          <p:cNvSpPr/>
          <p:nvPr/>
        </p:nvSpPr>
        <p:spPr>
          <a:xfrm>
            <a:off x="1027193" y="3311091"/>
            <a:ext cx="2706277" cy="717160"/>
          </a:xfrm>
          <a:prstGeom prst="round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273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A1BFA40-274D-7258-42B4-F24F1424268D}"/>
              </a:ext>
            </a:extLst>
          </p:cNvPr>
          <p:cNvSpPr txBox="1"/>
          <p:nvPr/>
        </p:nvSpPr>
        <p:spPr>
          <a:xfrm>
            <a:off x="430925" y="336331"/>
            <a:ext cx="40394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Local Quenching: Concurrence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5702C5-C7FD-1F07-84FC-387661F2B61D}"/>
              </a:ext>
            </a:extLst>
          </p:cNvPr>
          <p:cNvSpPr txBox="1"/>
          <p:nvPr/>
        </p:nvSpPr>
        <p:spPr>
          <a:xfrm>
            <a:off x="430925" y="1177636"/>
            <a:ext cx="953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Entanglement monotone for quantifying entanglement for  both pure and mixed state of two qubits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2BE778A-7619-C590-8745-5CD3D38261B9}"/>
                  </a:ext>
                </a:extLst>
              </p:cNvPr>
              <p:cNvSpPr txBox="1"/>
              <p:nvPr/>
            </p:nvSpPr>
            <p:spPr>
              <a:xfrm>
                <a:off x="627581" y="1767465"/>
                <a:ext cx="364612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𝜌</m:t>
                          </m:r>
                        </m:e>
                      </m:d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b="0" i="0" smtClean="0">
                          <a:latin typeface="Cambria Math" panose="02040503050406030204" pitchFamily="18" charset="0"/>
                        </a:rPr>
                        <m:t>max</m:t>
                      </m:r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⁡(0, 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2BE778A-7619-C590-8745-5CD3D38261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581" y="1767465"/>
                <a:ext cx="3646126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D54D9EE-F55A-454F-1066-562936DF4E25}"/>
                  </a:ext>
                </a:extLst>
              </p:cNvPr>
              <p:cNvSpPr txBox="1"/>
              <p:nvPr/>
            </p:nvSpPr>
            <p:spPr>
              <a:xfrm>
                <a:off x="4876801" y="1715897"/>
                <a:ext cx="5310556" cy="3916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  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 4x4 reduced density matrix of pairs of qubits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D54D9EE-F55A-454F-1066-562936DF4E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6801" y="1715897"/>
                <a:ext cx="5310556" cy="391646"/>
              </a:xfrm>
              <a:prstGeom prst="rect">
                <a:avLst/>
              </a:prstGeom>
              <a:blipFill>
                <a:blip r:embed="rId4"/>
                <a:stretch>
                  <a:fillRect t="-6061"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B84C113-F11D-6157-B708-FB7AC79C8AC0}"/>
                  </a:ext>
                </a:extLst>
              </p:cNvPr>
              <p:cNvSpPr txBox="1"/>
              <p:nvPr/>
            </p:nvSpPr>
            <p:spPr>
              <a:xfrm>
                <a:off x="627581" y="2558488"/>
                <a:ext cx="4585294" cy="4277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eigenvalues of matrix: R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𝜌</m:t>
                            </m:r>
                          </m:e>
                        </m:rad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𝜌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p>
                        </m:sSup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𝜌</m:t>
                            </m:r>
                          </m:e>
                        </m:rad>
                      </m:e>
                    </m:rad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B84C113-F11D-6157-B708-FB7AC79C8AC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581" y="2558488"/>
                <a:ext cx="4585294" cy="427746"/>
              </a:xfrm>
              <a:prstGeom prst="rect">
                <a:avLst/>
              </a:prstGeom>
              <a:blipFill>
                <a:blip r:embed="rId5"/>
                <a:stretch>
                  <a:fillRect l="-1105" b="-1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309340DD-887A-1A3F-039A-E1D36B570677}"/>
              </a:ext>
            </a:extLst>
          </p:cNvPr>
          <p:cNvSpPr txBox="1"/>
          <p:nvPr/>
        </p:nvSpPr>
        <p:spPr>
          <a:xfrm>
            <a:off x="3232171" y="5505465"/>
            <a:ext cx="57276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Key Idea: Pairwise entanglement between two qubits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A4E4ADB-2129-578C-D81D-EBD99BBB9624}"/>
                  </a:ext>
                </a:extLst>
              </p:cNvPr>
              <p:cNvSpPr txBox="1"/>
              <p:nvPr/>
            </p:nvSpPr>
            <p:spPr>
              <a:xfrm>
                <a:off x="1133073" y="4471322"/>
                <a:ext cx="9951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</m:d>
                  </m:oMath>
                </a14:m>
                <a:r>
                  <a:rPr lang="en-US" dirty="0"/>
                  <a:t> = 0</a:t>
                </a:r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A4E4ADB-2129-578C-D81D-EBD99BBB962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3073" y="4471322"/>
                <a:ext cx="995144" cy="369332"/>
              </a:xfrm>
              <a:prstGeom prst="rect">
                <a:avLst/>
              </a:prstGeom>
              <a:blipFill>
                <a:blip r:embed="rId6"/>
                <a:stretch>
                  <a:fillRect t="-6452" r="-3797" b="-22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4DEC9D7D-1696-C4A5-45CC-5C7FBF6912E9}"/>
              </a:ext>
            </a:extLst>
          </p:cNvPr>
          <p:cNvSpPr txBox="1"/>
          <p:nvPr/>
        </p:nvSpPr>
        <p:spPr>
          <a:xfrm>
            <a:off x="2228275" y="4471322"/>
            <a:ext cx="1679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Separable state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3AF1226-D94D-FAED-CBC9-41A70AE19DAC}"/>
                  </a:ext>
                </a:extLst>
              </p:cNvPr>
              <p:cNvSpPr txBox="1"/>
              <p:nvPr/>
            </p:nvSpPr>
            <p:spPr>
              <a:xfrm>
                <a:off x="1133073" y="3437179"/>
                <a:ext cx="9951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𝜌</m:t>
                        </m:r>
                      </m:e>
                    </m:d>
                  </m:oMath>
                </a14:m>
                <a:r>
                  <a:rPr lang="en-US" dirty="0"/>
                  <a:t> = 1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3AF1226-D94D-FAED-CBC9-41A70AE19D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3073" y="3437179"/>
                <a:ext cx="995144" cy="369332"/>
              </a:xfrm>
              <a:prstGeom prst="rect">
                <a:avLst/>
              </a:prstGeom>
              <a:blipFill>
                <a:blip r:embed="rId7"/>
                <a:stretch>
                  <a:fillRect t="-6667" r="-379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Box 17">
            <a:extLst>
              <a:ext uri="{FF2B5EF4-FFF2-40B4-BE49-F238E27FC236}">
                <a16:creationId xmlns:a16="http://schemas.microsoft.com/office/drawing/2014/main" id="{46060151-8303-417D-51D6-15D8DD791005}"/>
              </a:ext>
            </a:extLst>
          </p:cNvPr>
          <p:cNvSpPr txBox="1"/>
          <p:nvPr/>
        </p:nvSpPr>
        <p:spPr>
          <a:xfrm>
            <a:off x="2186610" y="3437179"/>
            <a:ext cx="3195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Maximumly entangled Bell state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DC7253-0C84-9CEC-3B62-492109E3A108}"/>
              </a:ext>
            </a:extLst>
          </p:cNvPr>
          <p:cNvCxnSpPr/>
          <p:nvPr/>
        </p:nvCxnSpPr>
        <p:spPr>
          <a:xfrm>
            <a:off x="1093316" y="3538331"/>
            <a:ext cx="0" cy="1099930"/>
          </a:xfrm>
          <a:prstGeom prst="straightConnector1">
            <a:avLst/>
          </a:prstGeom>
          <a:ln w="190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CBDA666-9577-EEFB-ADD2-DB9F5E6DDDDF}"/>
              </a:ext>
            </a:extLst>
          </p:cNvPr>
          <p:cNvSpPr txBox="1"/>
          <p:nvPr/>
        </p:nvSpPr>
        <p:spPr>
          <a:xfrm>
            <a:off x="4734231" y="6367512"/>
            <a:ext cx="936473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Hill, S., &amp; </a:t>
            </a:r>
            <a:r>
              <a:rPr lang="en-GB" sz="1400" b="0" i="0" dirty="0" err="1">
                <a:solidFill>
                  <a:srgbClr val="0D0D0D"/>
                </a:solidFill>
                <a:effectLst/>
                <a:latin typeface="Söhne"/>
              </a:rPr>
              <a:t>Wootters</a:t>
            </a:r>
            <a:r>
              <a:rPr lang="en-GB" sz="1400" b="0" i="0" dirty="0">
                <a:solidFill>
                  <a:srgbClr val="0D0D0D"/>
                </a:solidFill>
                <a:effectLst/>
                <a:latin typeface="Söhne"/>
              </a:rPr>
              <a:t>, W. K. (1997). Entanglement of a Pair of Quantum Bits. </a:t>
            </a:r>
            <a:r>
              <a:rPr lang="en-GB" sz="1400" b="0" i="1" dirty="0" err="1">
                <a:solidFill>
                  <a:srgbClr val="0D0D0D"/>
                </a:solidFill>
                <a:effectLst/>
                <a:latin typeface="Söhne"/>
              </a:rPr>
              <a:t>arXiv:quant-ph</a:t>
            </a:r>
            <a:r>
              <a:rPr lang="en-GB" sz="1400" b="0" i="1" dirty="0">
                <a:solidFill>
                  <a:srgbClr val="0D0D0D"/>
                </a:solidFill>
                <a:effectLst/>
                <a:latin typeface="Söhne"/>
              </a:rPr>
              <a:t>/9703041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71339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5702C5-C7FD-1F07-84FC-387661F2B61D}"/>
              </a:ext>
            </a:extLst>
          </p:cNvPr>
          <p:cNvSpPr txBox="1"/>
          <p:nvPr/>
        </p:nvSpPr>
        <p:spPr>
          <a:xfrm>
            <a:off x="527178" y="1313593"/>
            <a:ext cx="3226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Entanglement monotone for quantifying entanglement for a mixed state of two qubits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3C591F-8F4B-5E0F-8C3F-0262BFB87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8162" y="4614300"/>
            <a:ext cx="3936708" cy="209230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E2625E-F01E-E5AD-7BA7-B50A0512E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8161" y="2482005"/>
            <a:ext cx="3942155" cy="2095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A113142-8560-4FC0-284C-9D50AF4340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8162" y="337176"/>
            <a:ext cx="3936708" cy="20923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1BFA40-274D-7258-42B4-F24F1424268D}"/>
              </a:ext>
            </a:extLst>
          </p:cNvPr>
          <p:cNvSpPr txBox="1"/>
          <p:nvPr/>
        </p:nvSpPr>
        <p:spPr>
          <a:xfrm>
            <a:off x="430925" y="336331"/>
            <a:ext cx="24334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Local Quenching: </a:t>
            </a:r>
          </a:p>
          <a:p>
            <a:r>
              <a:rPr lang="en-US" sz="2400" b="1" dirty="0"/>
              <a:t>Concurrence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D367912-A0B5-530E-4502-038A627239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377676" y="4389510"/>
            <a:ext cx="3560582" cy="258251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3965461-1A4E-00B6-B1C8-B5F55349C67B}"/>
              </a:ext>
            </a:extLst>
          </p:cNvPr>
          <p:cNvSpPr/>
          <p:nvPr/>
        </p:nvSpPr>
        <p:spPr>
          <a:xfrm>
            <a:off x="1975469" y="3534374"/>
            <a:ext cx="364995" cy="717160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270D048-BC8E-2B04-5A73-110EC3787C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82225" y="336331"/>
            <a:ext cx="3797879" cy="209230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A7E8889-C179-97C4-76FA-89E39FC823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4590" y="2521995"/>
            <a:ext cx="3797880" cy="20923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551625E-1DDB-7DF6-C1A3-8692740F77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82224" y="4656338"/>
            <a:ext cx="3797880" cy="209230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8BD0EFA-2814-809E-FB28-1AABF2DE38F8}"/>
                  </a:ext>
                </a:extLst>
              </p:cNvPr>
              <p:cNvSpPr txBox="1"/>
              <p:nvPr/>
            </p:nvSpPr>
            <p:spPr>
              <a:xfrm>
                <a:off x="892368" y="3690462"/>
                <a:ext cx="941714" cy="4049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0" i="1" smtClean="0">
                          <a:latin typeface="Cambria Math" panose="02040503050406030204" pitchFamily="18" charset="0"/>
                        </a:rPr>
                        <m:t>𝐶</m:t>
                      </m:r>
                      <m:d>
                        <m:dPr>
                          <m:ctrlPr>
                            <a:rPr lang="en-GB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8BD0EFA-2814-809E-FB28-1AABF2DE38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2368" y="3690462"/>
                <a:ext cx="941714" cy="404983"/>
              </a:xfrm>
              <a:prstGeom prst="rect">
                <a:avLst/>
              </a:prstGeom>
              <a:blipFill>
                <a:blip r:embed="rId10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203197C-1791-6A91-8C2B-2CCB89A962A2}"/>
                  </a:ext>
                </a:extLst>
              </p:cNvPr>
              <p:cNvSpPr txBox="1"/>
              <p:nvPr/>
            </p:nvSpPr>
            <p:spPr>
              <a:xfrm rot="16200000">
                <a:off x="3445645" y="1008538"/>
                <a:ext cx="1433406" cy="4036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=24.0 </m:t>
                    </m:r>
                  </m:oMath>
                </a14:m>
                <a:r>
                  <a:rPr lang="en-US" sz="1400" dirty="0">
                    <a:solidFill>
                      <a:srgbClr val="FF000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203197C-1791-6A91-8C2B-2CCB89A962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3445645" y="1008538"/>
                <a:ext cx="1433406" cy="403637"/>
              </a:xfrm>
              <a:prstGeom prst="rect">
                <a:avLst/>
              </a:prstGeom>
              <a:blipFill>
                <a:blip r:embed="rId11"/>
                <a:stretch>
                  <a:fillRect r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FB9CBAB-4DE7-89EC-FF82-286BCC882696}"/>
                  </a:ext>
                </a:extLst>
              </p:cNvPr>
              <p:cNvSpPr txBox="1"/>
              <p:nvPr/>
            </p:nvSpPr>
            <p:spPr>
              <a:xfrm rot="16200000">
                <a:off x="3463702" y="3132679"/>
                <a:ext cx="1433406" cy="40363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=30.0 </m:t>
                    </m:r>
                  </m:oMath>
                </a14:m>
                <a:r>
                  <a:rPr lang="en-US" sz="1400" dirty="0">
                    <a:solidFill>
                      <a:srgbClr val="FF000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FB9CBAB-4DE7-89EC-FF82-286BCC8826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3463702" y="3132679"/>
                <a:ext cx="1433406" cy="403637"/>
              </a:xfrm>
              <a:prstGeom prst="rect">
                <a:avLst/>
              </a:prstGeom>
              <a:blipFill>
                <a:blip r:embed="rId12"/>
                <a:stretch>
                  <a:fillRect r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E145D72-0DEA-B7F9-2D98-2D986AC8E814}"/>
                  </a:ext>
                </a:extLst>
              </p:cNvPr>
              <p:cNvSpPr txBox="1"/>
              <p:nvPr/>
            </p:nvSpPr>
            <p:spPr>
              <a:xfrm rot="16200000">
                <a:off x="3179130" y="5288679"/>
                <a:ext cx="2033955" cy="4045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num>
                      <m:den>
                        <m:r>
                          <m:rPr>
                            <m:lit/>
                          </m:rP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  <m: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GB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GB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GB" sz="14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+1</m:t>
                            </m:r>
                          </m:sub>
                        </m:sSub>
                      </m:num>
                      <m:den>
                        <m: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GB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den>
                    </m:f>
                    <m:r>
                      <a:rPr lang="en-GB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=31.8 </m:t>
                    </m:r>
                  </m:oMath>
                </a14:m>
                <a:r>
                  <a:rPr lang="en-US" sz="1400" dirty="0">
                    <a:solidFill>
                      <a:srgbClr val="FF0000"/>
                    </a:solidFill>
                  </a:rPr>
                  <a:t>(MHz)</a:t>
                </a: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0E145D72-0DEA-B7F9-2D98-2D986AC8E8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3179130" y="5288679"/>
                <a:ext cx="2033955" cy="404534"/>
              </a:xfrm>
              <a:prstGeom prst="rect">
                <a:avLst/>
              </a:prstGeom>
              <a:blipFill>
                <a:blip r:embed="rId13"/>
                <a:stretch>
                  <a:fillRect r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712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B201BD-12F8-32EB-21AD-6621C18919E9}"/>
              </a:ext>
            </a:extLst>
          </p:cNvPr>
          <p:cNvSpPr txBox="1"/>
          <p:nvPr/>
        </p:nvSpPr>
        <p:spPr>
          <a:xfrm>
            <a:off x="440266" y="431800"/>
            <a:ext cx="269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Acknowledgements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CA0C72-E556-0DC0-5379-5047BEBC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A623C-DD84-5A4B-ABB9-47217FC80282}" type="slidenum">
              <a:rPr lang="en-US" smtClean="0"/>
              <a:t>8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C05D1A-85C3-9A5E-4BEB-86AA00996C55}"/>
              </a:ext>
            </a:extLst>
          </p:cNvPr>
          <p:cNvSpPr txBox="1"/>
          <p:nvPr/>
        </p:nvSpPr>
        <p:spPr>
          <a:xfrm>
            <a:off x="1027134" y="1578279"/>
            <a:ext cx="532395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Supervisor: Prof Stuart Adams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PHD Student: </a:t>
            </a:r>
            <a:r>
              <a:rPr lang="en-GB" sz="2400" dirty="0" err="1">
                <a:latin typeface="-apple-system"/>
              </a:rPr>
              <a:t>T</a:t>
            </a:r>
            <a:r>
              <a:rPr lang="en-GB" sz="2400" b="0" i="0" dirty="0" err="1">
                <a:effectLst/>
                <a:latin typeface="-apple-system"/>
              </a:rPr>
              <a:t>oonyawat</a:t>
            </a:r>
            <a:r>
              <a:rPr lang="en-GB" sz="2400" b="0" i="0" dirty="0">
                <a:effectLst/>
                <a:latin typeface="-apple-system"/>
              </a:rPr>
              <a:t> </a:t>
            </a:r>
            <a:r>
              <a:rPr lang="en-GB" sz="2400" b="0" i="0" dirty="0" err="1">
                <a:effectLst/>
                <a:latin typeface="-apple-system"/>
              </a:rPr>
              <a:t>Angkhanawin</a:t>
            </a:r>
            <a:endParaRPr lang="en-GB" sz="2400" b="0" i="0" dirty="0">
              <a:effectLst/>
              <a:latin typeface="-apple-syste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74163E-0811-3CB4-7066-68D48575A8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3862" y="3577381"/>
            <a:ext cx="4810188" cy="264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232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AF5106-B60E-370A-24E2-9AE4F9C6F1A6}"/>
              </a:ext>
            </a:extLst>
          </p:cNvPr>
          <p:cNvSpPr txBox="1"/>
          <p:nvPr/>
        </p:nvSpPr>
        <p:spPr>
          <a:xfrm>
            <a:off x="430925" y="336331"/>
            <a:ext cx="2986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Other Local Quenches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C94C3D-80F6-8CF2-69D0-5EB8941B4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6451" y="1236057"/>
            <a:ext cx="5041900" cy="2679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0D60FA-0663-3932-4931-F313F4DF2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852" y="1226634"/>
            <a:ext cx="5444022" cy="2679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E3DF48-732E-E78B-525A-93D1BF563A78}"/>
              </a:ext>
            </a:extLst>
          </p:cNvPr>
          <p:cNvSpPr txBox="1"/>
          <p:nvPr/>
        </p:nvSpPr>
        <p:spPr>
          <a:xfrm>
            <a:off x="73740" y="2234338"/>
            <a:ext cx="984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Quench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BF74FEC-1598-9FEF-FF97-016F4781E561}"/>
              </a:ext>
            </a:extLst>
          </p:cNvPr>
          <p:cNvSpPr/>
          <p:nvPr/>
        </p:nvSpPr>
        <p:spPr>
          <a:xfrm>
            <a:off x="1348682" y="2328932"/>
            <a:ext cx="129921" cy="140231"/>
          </a:xfrm>
          <a:prstGeom prst="ellipse">
            <a:avLst/>
          </a:prstGeom>
          <a:solidFill>
            <a:srgbClr val="FF0000">
              <a:alpha val="3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9D66DED-3D46-1551-F361-C8DCC2FE33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662" y="3858813"/>
            <a:ext cx="5444022" cy="299918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3457230-C362-FFFE-39F9-B549AEF99D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0162" y="3906334"/>
            <a:ext cx="5234477" cy="2782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051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5749</TotalTime>
  <Words>685</Words>
  <Application>Microsoft Macintosh PowerPoint</Application>
  <PresentationFormat>Widescreen</PresentationFormat>
  <Paragraphs>124</Paragraphs>
  <Slides>11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-apple-system</vt:lpstr>
      <vt:lpstr>Arial</vt:lpstr>
      <vt:lpstr>Calibri</vt:lpstr>
      <vt:lpstr>Calibri Light</vt:lpstr>
      <vt:lpstr>Cambria Math</vt:lpstr>
      <vt:lpstr>Söhne</vt:lpstr>
      <vt:lpstr>Office Theme 2013 - 2022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straht</dc:title>
  <dc:creator>LIND, OLIVER L. (Student)</dc:creator>
  <cp:lastModifiedBy>LIND, OLIVER L. (Student)</cp:lastModifiedBy>
  <cp:revision>10</cp:revision>
  <dcterms:created xsi:type="dcterms:W3CDTF">2024-03-07T09:54:35Z</dcterms:created>
  <dcterms:modified xsi:type="dcterms:W3CDTF">2024-03-14T11:12:50Z</dcterms:modified>
</cp:coreProperties>
</file>

<file path=docProps/thumbnail.jpeg>
</file>